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/>
    <p:restoredTop sz="96197"/>
  </p:normalViewPr>
  <p:slideViewPr>
    <p:cSldViewPr snapToGrid="0" snapToObjects="1">
      <p:cViewPr varScale="1">
        <p:scale>
          <a:sx n="79" d="100"/>
          <a:sy n="79" d="100"/>
        </p:scale>
        <p:origin x="2776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D7891-BC57-0B4C-ABE7-42A2D0B1A727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25128-AE88-0646-9579-6B22A68FED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D7891-BC57-0B4C-ABE7-42A2D0B1A727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25128-AE88-0646-9579-6B22A68FED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D7891-BC57-0B4C-ABE7-42A2D0B1A727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25128-AE88-0646-9579-6B22A68FED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D7891-BC57-0B4C-ABE7-42A2D0B1A727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25128-AE88-0646-9579-6B22A68FED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D7891-BC57-0B4C-ABE7-42A2D0B1A727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25128-AE88-0646-9579-6B22A68FED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D7891-BC57-0B4C-ABE7-42A2D0B1A727}" type="datetimeFigureOut">
              <a:rPr lang="en-US" smtClean="0"/>
              <a:t>8/1/25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25128-AE88-0646-9579-6B22A68FED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D7891-BC57-0B4C-ABE7-42A2D0B1A727}" type="datetimeFigureOut">
              <a:rPr lang="en-US" smtClean="0"/>
              <a:t>8/1/25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25128-AE88-0646-9579-6B22A68FED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D7891-BC57-0B4C-ABE7-42A2D0B1A727}" type="datetimeFigureOut">
              <a:rPr lang="en-US" smtClean="0"/>
              <a:t>8/1/25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25128-AE88-0646-9579-6B22A68FED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D7891-BC57-0B4C-ABE7-42A2D0B1A727}" type="datetimeFigureOut">
              <a:rPr lang="en-US" smtClean="0"/>
              <a:t>8/1/25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25128-AE88-0646-9579-6B22A68FED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D7891-BC57-0B4C-ABE7-42A2D0B1A727}" type="datetimeFigureOut">
              <a:rPr lang="en-US" smtClean="0"/>
              <a:t>8/1/25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25128-AE88-0646-9579-6B22A68FED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D7891-BC57-0B4C-ABE7-42A2D0B1A727}" type="datetimeFigureOut">
              <a:rPr lang="en-US" smtClean="0"/>
              <a:t>8/1/25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25128-AE88-0646-9579-6B22A68FED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0D7891-BC57-0B4C-ABE7-42A2D0B1A727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E25128-AE88-0646-9579-6B22A68FED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322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8EFBCC00-BC79-9510-BF01-79FD628446C0}"/>
              </a:ext>
            </a:extLst>
          </p:cNvPr>
          <p:cNvSpPr/>
          <p:nvPr/>
        </p:nvSpPr>
        <p:spPr>
          <a:xfrm>
            <a:off x="90054" y="83127"/>
            <a:ext cx="6677891" cy="8977745"/>
          </a:xfrm>
          <a:prstGeom prst="roundRect">
            <a:avLst>
              <a:gd name="adj" fmla="val 3640"/>
            </a:avLst>
          </a:pr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6FF590B-0644-734C-2535-539EEF0AFEA2}"/>
              </a:ext>
            </a:extLst>
          </p:cNvPr>
          <p:cNvSpPr txBox="1"/>
          <p:nvPr/>
        </p:nvSpPr>
        <p:spPr>
          <a:xfrm>
            <a:off x="-786245" y="639345"/>
            <a:ext cx="599901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>
                <a:latin typeface="Segoe Print" panose="02000800000000000000" pitchFamily="2" charset="0"/>
              </a:rPr>
              <a:t>Starting School 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332F1E83-9550-11D8-1342-4158A2D5744D}"/>
              </a:ext>
            </a:extLst>
          </p:cNvPr>
          <p:cNvSpPr/>
          <p:nvPr/>
        </p:nvSpPr>
        <p:spPr>
          <a:xfrm>
            <a:off x="955964" y="3006436"/>
            <a:ext cx="5015345" cy="2507673"/>
          </a:xfrm>
          <a:prstGeom prst="round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097FE4F-0C25-DAC6-B1FA-39C0E1624382}"/>
              </a:ext>
            </a:extLst>
          </p:cNvPr>
          <p:cNvSpPr txBox="1"/>
          <p:nvPr/>
        </p:nvSpPr>
        <p:spPr>
          <a:xfrm>
            <a:off x="304800" y="5735782"/>
            <a:ext cx="627610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Segoe Print" panose="02000800000000000000" pitchFamily="2" charset="0"/>
              </a:rPr>
              <a:t>This is me.  My name is __________________</a:t>
            </a:r>
          </a:p>
          <a:p>
            <a:endParaRPr lang="en-US" sz="2400" dirty="0">
              <a:latin typeface="Segoe Print" panose="02000800000000000000" pitchFamily="2" charset="0"/>
            </a:endParaRPr>
          </a:p>
          <a:p>
            <a:r>
              <a:rPr lang="en-US" sz="2400" dirty="0">
                <a:latin typeface="Segoe Print" panose="02000800000000000000" pitchFamily="2" charset="0"/>
              </a:rPr>
              <a:t>I will be starting __________________________ school soon.  </a:t>
            </a:r>
          </a:p>
        </p:txBody>
      </p:sp>
      <p:pic>
        <p:nvPicPr>
          <p:cNvPr id="9" name="Picture 8" descr="A picture containing person, young, dancer&#10;&#10;Description automatically generated">
            <a:extLst>
              <a:ext uri="{FF2B5EF4-FFF2-40B4-BE49-F238E27FC236}">
                <a16:creationId xmlns:a16="http://schemas.microsoft.com/office/drawing/2014/main" id="{50CBBFE1-7D82-8995-EB68-D2A3AB1437B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70000"/>
          </a:blip>
          <a:srcRect r="21124"/>
          <a:stretch/>
        </p:blipFill>
        <p:spPr>
          <a:xfrm>
            <a:off x="4061324" y="594014"/>
            <a:ext cx="2519585" cy="2123434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9524934F-0483-2D91-1CC8-8C7E6B2B7284}"/>
              </a:ext>
            </a:extLst>
          </p:cNvPr>
          <p:cNvSpPr txBox="1"/>
          <p:nvPr/>
        </p:nvSpPr>
        <p:spPr>
          <a:xfrm>
            <a:off x="5414634" y="8691983"/>
            <a:ext cx="14468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7030A0"/>
                </a:solidFill>
              </a:rPr>
              <a:t>©2022</a:t>
            </a:r>
          </a:p>
        </p:txBody>
      </p:sp>
      <p:pic>
        <p:nvPicPr>
          <p:cNvPr id="7" name="Picture 6" descr="A purple text on a white background&#10;&#10;AI-generated content may be incorrect.">
            <a:extLst>
              <a:ext uri="{FF2B5EF4-FFF2-40B4-BE49-F238E27FC236}">
                <a16:creationId xmlns:a16="http://schemas.microsoft.com/office/drawing/2014/main" id="{1EA4C648-618D-93F5-5625-5E182E7BF8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14634" y="8383957"/>
            <a:ext cx="1110343" cy="410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36486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ug Sept 2015 Calendar Template Free Stock Photo - Public Domain Pictures">
            <a:extLst>
              <a:ext uri="{FF2B5EF4-FFF2-40B4-BE49-F238E27FC236}">
                <a16:creationId xmlns:a16="http://schemas.microsoft.com/office/drawing/2014/main" id="{481C191A-6FA2-D2DB-58D3-3D39D2AD36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596" y="934221"/>
            <a:ext cx="5039167" cy="78062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10994737-E48D-57DC-9AF3-FDF0C5EE7C17}"/>
              </a:ext>
            </a:extLst>
          </p:cNvPr>
          <p:cNvSpPr/>
          <p:nvPr/>
        </p:nvSpPr>
        <p:spPr>
          <a:xfrm>
            <a:off x="90054" y="83127"/>
            <a:ext cx="6677891" cy="8977745"/>
          </a:xfrm>
          <a:prstGeom prst="roundRect">
            <a:avLst>
              <a:gd name="adj" fmla="val 3640"/>
            </a:avLst>
          </a:pr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76205AB-0919-43DE-0A8C-B0526378EBC6}"/>
              </a:ext>
            </a:extLst>
          </p:cNvPr>
          <p:cNvSpPr txBox="1"/>
          <p:nvPr/>
        </p:nvSpPr>
        <p:spPr>
          <a:xfrm>
            <a:off x="304800" y="249382"/>
            <a:ext cx="617912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Segoe Print" panose="02000800000000000000" pitchFamily="2" charset="0"/>
              </a:rPr>
              <a:t>Parents – if it helps, please highlight the date your school will go to school in one </a:t>
            </a:r>
            <a:r>
              <a:rPr lang="en-US" sz="1400" dirty="0" err="1">
                <a:latin typeface="Segoe Print" panose="02000800000000000000" pitchFamily="2" charset="0"/>
              </a:rPr>
              <a:t>colour</a:t>
            </a:r>
            <a:r>
              <a:rPr lang="en-US" sz="1400" dirty="0">
                <a:latin typeface="Segoe Print" panose="02000800000000000000" pitchFamily="2" charset="0"/>
              </a:rPr>
              <a:t> (plus all the days afterwards they will go).  Then use the dates before to add a </a:t>
            </a:r>
            <a:r>
              <a:rPr lang="en-US" sz="1400" dirty="0" err="1">
                <a:latin typeface="Segoe Print" panose="02000800000000000000" pitchFamily="2" charset="0"/>
              </a:rPr>
              <a:t>colour</a:t>
            </a:r>
            <a:r>
              <a:rPr lang="en-US" sz="1400" dirty="0">
                <a:latin typeface="Segoe Print" panose="02000800000000000000" pitchFamily="2" charset="0"/>
              </a:rPr>
              <a:t> for being at home or other activities you will be doing.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B97EE3C-6420-E336-860F-B29FF15A9001}"/>
              </a:ext>
            </a:extLst>
          </p:cNvPr>
          <p:cNvSpPr txBox="1"/>
          <p:nvPr/>
        </p:nvSpPr>
        <p:spPr>
          <a:xfrm>
            <a:off x="5414634" y="8691983"/>
            <a:ext cx="14468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7030A0"/>
                </a:solidFill>
              </a:rPr>
              <a:t>©2022</a:t>
            </a:r>
          </a:p>
        </p:txBody>
      </p:sp>
      <p:pic>
        <p:nvPicPr>
          <p:cNvPr id="4" name="Picture 3" descr="A purple text on a white background&#10;&#10;AI-generated content may be incorrect.">
            <a:extLst>
              <a:ext uri="{FF2B5EF4-FFF2-40B4-BE49-F238E27FC236}">
                <a16:creationId xmlns:a16="http://schemas.microsoft.com/office/drawing/2014/main" id="{F99905C9-92AB-48CF-BA6B-98CAF7FF63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14634" y="8383957"/>
            <a:ext cx="1110343" cy="410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21052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10994737-E48D-57DC-9AF3-FDF0C5EE7C17}"/>
              </a:ext>
            </a:extLst>
          </p:cNvPr>
          <p:cNvSpPr/>
          <p:nvPr/>
        </p:nvSpPr>
        <p:spPr>
          <a:xfrm>
            <a:off x="90054" y="83127"/>
            <a:ext cx="6677891" cy="8977745"/>
          </a:xfrm>
          <a:prstGeom prst="roundRect">
            <a:avLst>
              <a:gd name="adj" fmla="val 3640"/>
            </a:avLst>
          </a:pr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76205AB-0919-43DE-0A8C-B0526378EBC6}"/>
              </a:ext>
            </a:extLst>
          </p:cNvPr>
          <p:cNvSpPr txBox="1"/>
          <p:nvPr/>
        </p:nvSpPr>
        <p:spPr>
          <a:xfrm>
            <a:off x="304800" y="83127"/>
            <a:ext cx="617912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Segoe Print" panose="02000800000000000000" pitchFamily="2" charset="0"/>
              </a:rPr>
              <a:t>This is what my school looks like… 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DC340470-0D9E-1BE9-9745-5A2C75F2AE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8278746"/>
              </p:ext>
            </p:extLst>
          </p:nvPr>
        </p:nvGraphicFramePr>
        <p:xfrm>
          <a:off x="443345" y="390904"/>
          <a:ext cx="6040582" cy="7958055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3020291">
                  <a:extLst>
                    <a:ext uri="{9D8B030D-6E8A-4147-A177-3AD203B41FA5}">
                      <a16:colId xmlns:a16="http://schemas.microsoft.com/office/drawing/2014/main" val="133329592"/>
                    </a:ext>
                  </a:extLst>
                </a:gridCol>
                <a:gridCol w="3020291">
                  <a:extLst>
                    <a:ext uri="{9D8B030D-6E8A-4147-A177-3AD203B41FA5}">
                      <a16:colId xmlns:a16="http://schemas.microsoft.com/office/drawing/2014/main" val="3192159594"/>
                    </a:ext>
                  </a:extLst>
                </a:gridCol>
              </a:tblGrid>
              <a:tr h="2652685">
                <a:tc>
                  <a:txBody>
                    <a:bodyPr/>
                    <a:lstStyle/>
                    <a:p>
                      <a:r>
                        <a:rPr lang="en-US" dirty="0"/>
                        <a:t>My classroom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My teacher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7089651"/>
                  </a:ext>
                </a:extLst>
              </a:tr>
              <a:tr h="2652685">
                <a:tc>
                  <a:txBody>
                    <a:bodyPr/>
                    <a:lstStyle/>
                    <a:p>
                      <a:r>
                        <a:rPr lang="en-US" dirty="0"/>
                        <a:t>My TAs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The hall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0401847"/>
                  </a:ext>
                </a:extLst>
              </a:tr>
              <a:tr h="2652685">
                <a:tc>
                  <a:txBody>
                    <a:bodyPr/>
                    <a:lstStyle/>
                    <a:p>
                      <a:r>
                        <a:rPr lang="en-US" dirty="0"/>
                        <a:t>The playground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The carpet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1506287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A38E1E16-D786-9EA7-268C-D8E6854CE17B}"/>
              </a:ext>
            </a:extLst>
          </p:cNvPr>
          <p:cNvSpPr txBox="1"/>
          <p:nvPr/>
        </p:nvSpPr>
        <p:spPr>
          <a:xfrm>
            <a:off x="5414634" y="8691983"/>
            <a:ext cx="14468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7030A0"/>
                </a:solidFill>
              </a:rPr>
              <a:t>©2022</a:t>
            </a:r>
          </a:p>
        </p:txBody>
      </p:sp>
      <p:pic>
        <p:nvPicPr>
          <p:cNvPr id="5" name="Picture 4" descr="A purple text on a white background&#10;&#10;AI-generated content may be incorrect.">
            <a:extLst>
              <a:ext uri="{FF2B5EF4-FFF2-40B4-BE49-F238E27FC236}">
                <a16:creationId xmlns:a16="http://schemas.microsoft.com/office/drawing/2014/main" id="{59E144A3-CC87-F763-3835-7B7AB9AF26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14634" y="8383957"/>
            <a:ext cx="1110343" cy="410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65134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10994737-E48D-57DC-9AF3-FDF0C5EE7C17}"/>
              </a:ext>
            </a:extLst>
          </p:cNvPr>
          <p:cNvSpPr/>
          <p:nvPr/>
        </p:nvSpPr>
        <p:spPr>
          <a:xfrm>
            <a:off x="90054" y="83127"/>
            <a:ext cx="6677891" cy="8977745"/>
          </a:xfrm>
          <a:prstGeom prst="roundRect">
            <a:avLst>
              <a:gd name="adj" fmla="val 3640"/>
            </a:avLst>
          </a:pr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76205AB-0919-43DE-0A8C-B0526378EBC6}"/>
              </a:ext>
            </a:extLst>
          </p:cNvPr>
          <p:cNvSpPr txBox="1"/>
          <p:nvPr/>
        </p:nvSpPr>
        <p:spPr>
          <a:xfrm>
            <a:off x="304800" y="249382"/>
            <a:ext cx="617912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Segoe Print" panose="02000800000000000000" pitchFamily="2" charset="0"/>
              </a:rPr>
              <a:t>My first day:</a:t>
            </a:r>
          </a:p>
          <a:p>
            <a:endParaRPr lang="en-US" sz="1400" dirty="0">
              <a:latin typeface="Segoe Print" panose="02000800000000000000" pitchFamily="2" charset="0"/>
            </a:endParaRPr>
          </a:p>
          <a:p>
            <a:endParaRPr lang="en-US" sz="1400" dirty="0">
              <a:latin typeface="Segoe Print" panose="02000800000000000000" pitchFamily="2" charset="0"/>
            </a:endParaRPr>
          </a:p>
          <a:p>
            <a:endParaRPr lang="en-US" sz="1400" dirty="0">
              <a:latin typeface="Segoe Print" panose="02000800000000000000" pitchFamily="2" charset="0"/>
            </a:endParaRPr>
          </a:p>
          <a:p>
            <a:endParaRPr lang="en-US" sz="1400" dirty="0">
              <a:latin typeface="Segoe Print" panose="02000800000000000000" pitchFamily="2" charset="0"/>
            </a:endParaRPr>
          </a:p>
          <a:p>
            <a:endParaRPr lang="en-US" sz="1400" dirty="0">
              <a:latin typeface="Segoe Print" panose="02000800000000000000" pitchFamily="2" charset="0"/>
            </a:endParaRPr>
          </a:p>
          <a:p>
            <a:r>
              <a:rPr lang="en-US" sz="1400" dirty="0">
                <a:latin typeface="Segoe Print" panose="02000800000000000000" pitchFamily="2" charset="0"/>
              </a:rPr>
              <a:t>Add a visual schedule here – include a ‘home’ symbol at the end. </a:t>
            </a:r>
          </a:p>
          <a:p>
            <a:endParaRPr lang="en-US" sz="1400" dirty="0">
              <a:latin typeface="Segoe Print" panose="02000800000000000000" pitchFamily="2" charset="0"/>
            </a:endParaRPr>
          </a:p>
          <a:p>
            <a:endParaRPr lang="en-US" sz="1400" dirty="0">
              <a:latin typeface="Segoe Print" panose="02000800000000000000" pitchFamily="2" charset="0"/>
            </a:endParaRP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1D8F7DAA-504F-2536-79D4-19157AE75058}"/>
              </a:ext>
            </a:extLst>
          </p:cNvPr>
          <p:cNvSpPr/>
          <p:nvPr/>
        </p:nvSpPr>
        <p:spPr>
          <a:xfrm>
            <a:off x="193964" y="554183"/>
            <a:ext cx="6428509" cy="2992582"/>
          </a:xfrm>
          <a:prstGeom prst="roundRect">
            <a:avLst>
              <a:gd name="adj" fmla="val 7167"/>
            </a:avLst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46F8074C-68DF-71CE-4615-5BC773EF00D4}"/>
              </a:ext>
            </a:extLst>
          </p:cNvPr>
          <p:cNvSpPr/>
          <p:nvPr/>
        </p:nvSpPr>
        <p:spPr>
          <a:xfrm>
            <a:off x="180108" y="4328377"/>
            <a:ext cx="6428509" cy="4087091"/>
          </a:xfrm>
          <a:prstGeom prst="roundRect">
            <a:avLst>
              <a:gd name="adj" fmla="val 7167"/>
            </a:avLst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64707D2-3BEC-D60C-6E94-01316F534022}"/>
              </a:ext>
            </a:extLst>
          </p:cNvPr>
          <p:cNvSpPr txBox="1"/>
          <p:nvPr/>
        </p:nvSpPr>
        <p:spPr>
          <a:xfrm>
            <a:off x="304800" y="4017821"/>
            <a:ext cx="617912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Segoe Print" panose="02000800000000000000" pitchFamily="2" charset="0"/>
              </a:rPr>
              <a:t>The important places in school:</a:t>
            </a:r>
          </a:p>
          <a:p>
            <a:endParaRPr lang="en-US" sz="1400" dirty="0">
              <a:latin typeface="Segoe Print" panose="02000800000000000000" pitchFamily="2" charset="0"/>
            </a:endParaRPr>
          </a:p>
          <a:p>
            <a:endParaRPr lang="en-US" sz="1400" dirty="0">
              <a:latin typeface="Segoe Print" panose="02000800000000000000" pitchFamily="2" charset="0"/>
            </a:endParaRPr>
          </a:p>
          <a:p>
            <a:endParaRPr lang="en-US" sz="1400" dirty="0">
              <a:latin typeface="Segoe Print" panose="02000800000000000000" pitchFamily="2" charset="0"/>
            </a:endParaRPr>
          </a:p>
          <a:p>
            <a:endParaRPr lang="en-US" sz="1400" dirty="0">
              <a:latin typeface="Segoe Print" panose="02000800000000000000" pitchFamily="2" charset="0"/>
            </a:endParaRPr>
          </a:p>
          <a:p>
            <a:endParaRPr lang="en-US" sz="1400" dirty="0">
              <a:latin typeface="Segoe Print" panose="02000800000000000000" pitchFamily="2" charset="0"/>
            </a:endParaRPr>
          </a:p>
          <a:p>
            <a:endParaRPr lang="en-US" sz="1400" dirty="0">
              <a:latin typeface="Segoe Print" panose="02000800000000000000" pitchFamily="2" charset="0"/>
            </a:endParaRPr>
          </a:p>
          <a:p>
            <a:endParaRPr lang="en-US" sz="1400" dirty="0">
              <a:latin typeface="Segoe Print" panose="02000800000000000000" pitchFamily="2" charset="0"/>
            </a:endParaRPr>
          </a:p>
          <a:p>
            <a:r>
              <a:rPr lang="en-US" sz="1400" dirty="0">
                <a:latin typeface="Segoe Print" panose="02000800000000000000" pitchFamily="2" charset="0"/>
              </a:rPr>
              <a:t>Add photos of their favourite activities, toilets, cloakroom and sensory safe place.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3FF65BC-B349-41D7-1A5A-7A5CF85C7503}"/>
              </a:ext>
            </a:extLst>
          </p:cNvPr>
          <p:cNvSpPr txBox="1"/>
          <p:nvPr/>
        </p:nvSpPr>
        <p:spPr>
          <a:xfrm>
            <a:off x="5414634" y="8691983"/>
            <a:ext cx="14468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7030A0"/>
                </a:solidFill>
              </a:rPr>
              <a:t>©2022</a:t>
            </a:r>
          </a:p>
        </p:txBody>
      </p:sp>
      <p:pic>
        <p:nvPicPr>
          <p:cNvPr id="4" name="Picture 3" descr="A purple text on a white background&#10;&#10;AI-generated content may be incorrect.">
            <a:extLst>
              <a:ext uri="{FF2B5EF4-FFF2-40B4-BE49-F238E27FC236}">
                <a16:creationId xmlns:a16="http://schemas.microsoft.com/office/drawing/2014/main" id="{B54E6F0C-B386-8240-97B3-82395A609D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14634" y="8383957"/>
            <a:ext cx="1110343" cy="410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78099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10994737-E48D-57DC-9AF3-FDF0C5EE7C17}"/>
              </a:ext>
            </a:extLst>
          </p:cNvPr>
          <p:cNvSpPr/>
          <p:nvPr/>
        </p:nvSpPr>
        <p:spPr>
          <a:xfrm>
            <a:off x="90054" y="83127"/>
            <a:ext cx="6677891" cy="8977745"/>
          </a:xfrm>
          <a:prstGeom prst="roundRect">
            <a:avLst>
              <a:gd name="adj" fmla="val 3640"/>
            </a:avLst>
          </a:pr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76205AB-0919-43DE-0A8C-B0526378EBC6}"/>
              </a:ext>
            </a:extLst>
          </p:cNvPr>
          <p:cNvSpPr txBox="1"/>
          <p:nvPr/>
        </p:nvSpPr>
        <p:spPr>
          <a:xfrm>
            <a:off x="1343891" y="249382"/>
            <a:ext cx="5140036" cy="80637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Segoe Print" panose="02000800000000000000" pitchFamily="2" charset="0"/>
              </a:rPr>
              <a:t>School is a place most children go to. </a:t>
            </a:r>
          </a:p>
          <a:p>
            <a:endParaRPr lang="en-US" sz="1400" dirty="0">
              <a:latin typeface="Segoe Print" panose="02000800000000000000" pitchFamily="2" charset="0"/>
            </a:endParaRPr>
          </a:p>
          <a:p>
            <a:endParaRPr lang="en-US" sz="1400" dirty="0">
              <a:latin typeface="Segoe Print" panose="02000800000000000000" pitchFamily="2" charset="0"/>
            </a:endParaRPr>
          </a:p>
          <a:p>
            <a:r>
              <a:rPr lang="en-US" sz="1400" dirty="0">
                <a:latin typeface="Segoe Print" panose="02000800000000000000" pitchFamily="2" charset="0"/>
              </a:rPr>
              <a:t>School has other children that go there too.  </a:t>
            </a:r>
          </a:p>
          <a:p>
            <a:endParaRPr lang="en-US" sz="1400" dirty="0">
              <a:latin typeface="Segoe Print" panose="02000800000000000000" pitchFamily="2" charset="0"/>
            </a:endParaRPr>
          </a:p>
          <a:p>
            <a:endParaRPr lang="en-US" sz="1400" dirty="0">
              <a:latin typeface="Segoe Print" panose="02000800000000000000" pitchFamily="2" charset="0"/>
            </a:endParaRPr>
          </a:p>
          <a:p>
            <a:r>
              <a:rPr lang="en-US" sz="1400" dirty="0">
                <a:latin typeface="Segoe Print" panose="02000800000000000000" pitchFamily="2" charset="0"/>
              </a:rPr>
              <a:t>I will usually see the same children each day.</a:t>
            </a:r>
          </a:p>
          <a:p>
            <a:endParaRPr lang="en-US" sz="1400" dirty="0">
              <a:latin typeface="Segoe Print" panose="02000800000000000000" pitchFamily="2" charset="0"/>
            </a:endParaRPr>
          </a:p>
          <a:p>
            <a:endParaRPr lang="en-US" sz="1400" dirty="0">
              <a:latin typeface="Segoe Print" panose="02000800000000000000" pitchFamily="2" charset="0"/>
            </a:endParaRPr>
          </a:p>
          <a:p>
            <a:r>
              <a:rPr lang="en-US" sz="1400" dirty="0">
                <a:latin typeface="Segoe Print" panose="02000800000000000000" pitchFamily="2" charset="0"/>
              </a:rPr>
              <a:t>I usually have the same teachers each day.</a:t>
            </a:r>
          </a:p>
          <a:p>
            <a:endParaRPr lang="en-US" sz="1400" dirty="0">
              <a:latin typeface="Segoe Print" panose="02000800000000000000" pitchFamily="2" charset="0"/>
            </a:endParaRPr>
          </a:p>
          <a:p>
            <a:endParaRPr lang="en-US" sz="1400" dirty="0">
              <a:latin typeface="Segoe Print" panose="02000800000000000000" pitchFamily="2" charset="0"/>
            </a:endParaRPr>
          </a:p>
          <a:p>
            <a:r>
              <a:rPr lang="en-US" sz="1400" dirty="0">
                <a:latin typeface="Segoe Print" panose="02000800000000000000" pitchFamily="2" charset="0"/>
              </a:rPr>
              <a:t>We don’t go to school at the weekend.</a:t>
            </a:r>
          </a:p>
          <a:p>
            <a:endParaRPr lang="en-US" sz="1400" dirty="0">
              <a:latin typeface="Segoe Print" panose="02000800000000000000" pitchFamily="2" charset="0"/>
            </a:endParaRPr>
          </a:p>
          <a:p>
            <a:endParaRPr lang="en-US" sz="1400" dirty="0">
              <a:latin typeface="Segoe Print" panose="02000800000000000000" pitchFamily="2" charset="0"/>
            </a:endParaRPr>
          </a:p>
          <a:p>
            <a:r>
              <a:rPr lang="en-US" sz="1400" dirty="0">
                <a:latin typeface="Segoe Print" panose="02000800000000000000" pitchFamily="2" charset="0"/>
              </a:rPr>
              <a:t>I can take my lunch to school or have a dinner that is made at school.  I can choose what I want to eat.</a:t>
            </a:r>
          </a:p>
          <a:p>
            <a:endParaRPr lang="en-US" sz="1400" dirty="0">
              <a:latin typeface="Segoe Print" panose="02000800000000000000" pitchFamily="2" charset="0"/>
            </a:endParaRPr>
          </a:p>
          <a:p>
            <a:endParaRPr lang="en-US" sz="1400" dirty="0">
              <a:latin typeface="Segoe Print" panose="02000800000000000000" pitchFamily="2" charset="0"/>
            </a:endParaRPr>
          </a:p>
          <a:p>
            <a:r>
              <a:rPr lang="en-US" sz="1400" dirty="0">
                <a:latin typeface="Segoe Print" panose="02000800000000000000" pitchFamily="2" charset="0"/>
              </a:rPr>
              <a:t>My teachers job is to help me.  They might show me how to do things and they might play alongside me.  </a:t>
            </a:r>
          </a:p>
          <a:p>
            <a:endParaRPr lang="en-US" sz="1400" dirty="0">
              <a:latin typeface="Segoe Print" panose="02000800000000000000" pitchFamily="2" charset="0"/>
            </a:endParaRPr>
          </a:p>
          <a:p>
            <a:endParaRPr lang="en-US" sz="1400" dirty="0">
              <a:latin typeface="Segoe Print" panose="02000800000000000000" pitchFamily="2" charset="0"/>
            </a:endParaRPr>
          </a:p>
          <a:p>
            <a:r>
              <a:rPr lang="en-US" sz="1400" dirty="0">
                <a:latin typeface="Segoe Print" panose="02000800000000000000" pitchFamily="2" charset="0"/>
              </a:rPr>
              <a:t>If I am upset, my teachers can help me go to a quiet place. </a:t>
            </a:r>
          </a:p>
          <a:p>
            <a:endParaRPr lang="en-US" sz="1400" dirty="0">
              <a:latin typeface="Segoe Print" panose="02000800000000000000" pitchFamily="2" charset="0"/>
            </a:endParaRPr>
          </a:p>
          <a:p>
            <a:endParaRPr lang="en-US" sz="1400" dirty="0">
              <a:latin typeface="Segoe Print" panose="02000800000000000000" pitchFamily="2" charset="0"/>
            </a:endParaRPr>
          </a:p>
          <a:p>
            <a:r>
              <a:rPr lang="en-US" sz="1400" dirty="0">
                <a:latin typeface="Segoe Print" panose="02000800000000000000" pitchFamily="2" charset="0"/>
              </a:rPr>
              <a:t>All the toys in the class belong to the class.  </a:t>
            </a:r>
          </a:p>
          <a:p>
            <a:endParaRPr lang="en-US" sz="1400" dirty="0">
              <a:latin typeface="Segoe Print" panose="02000800000000000000" pitchFamily="2" charset="0"/>
            </a:endParaRPr>
          </a:p>
          <a:p>
            <a:endParaRPr lang="en-US" sz="1400" dirty="0">
              <a:latin typeface="Segoe Print" panose="02000800000000000000" pitchFamily="2" charset="0"/>
            </a:endParaRPr>
          </a:p>
          <a:p>
            <a:r>
              <a:rPr lang="en-US" sz="1400" dirty="0">
                <a:latin typeface="Segoe Print" panose="02000800000000000000" pitchFamily="2" charset="0"/>
              </a:rPr>
              <a:t>Other children might want to play with the same things as me.  </a:t>
            </a:r>
          </a:p>
          <a:p>
            <a:endParaRPr lang="en-US" sz="1400" dirty="0">
              <a:latin typeface="Segoe Print" panose="02000800000000000000" pitchFamily="2" charset="0"/>
            </a:endParaRPr>
          </a:p>
          <a:p>
            <a:endParaRPr lang="en-US" sz="1400" dirty="0">
              <a:latin typeface="Segoe Print" panose="02000800000000000000" pitchFamily="2" charset="0"/>
            </a:endParaRPr>
          </a:p>
          <a:p>
            <a:r>
              <a:rPr lang="en-US" sz="1400" dirty="0">
                <a:latin typeface="Segoe Print" panose="02000800000000000000" pitchFamily="2" charset="0"/>
              </a:rPr>
              <a:t>We can have some time and then pass it on. Or play with it together, or go and find something else to paly with. </a:t>
            </a:r>
          </a:p>
        </p:txBody>
      </p:sp>
      <p:pic>
        <p:nvPicPr>
          <p:cNvPr id="8" name="Picture 7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57C52B50-E9B3-8C52-B069-53EC31E34D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226" y="134495"/>
            <a:ext cx="841665" cy="4920505"/>
          </a:xfrm>
          <a:prstGeom prst="rect">
            <a:avLst/>
          </a:prstGeom>
        </p:spPr>
      </p:pic>
      <p:pic>
        <p:nvPicPr>
          <p:cNvPr id="10" name="Picture 9" descr="A screenshot of a cell phone&#10;&#10;Description automatically generated with medium confidence">
            <a:extLst>
              <a:ext uri="{FF2B5EF4-FFF2-40B4-BE49-F238E27FC236}">
                <a16:creationId xmlns:a16="http://schemas.microsoft.com/office/drawing/2014/main" id="{24E029B6-8E56-8AC3-32D3-AAAEC64E74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6564" y="5055000"/>
            <a:ext cx="817327" cy="31750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EE81117C-50DB-C9DD-BE0C-0EB54E20F8FC}"/>
              </a:ext>
            </a:extLst>
          </p:cNvPr>
          <p:cNvSpPr txBox="1"/>
          <p:nvPr/>
        </p:nvSpPr>
        <p:spPr>
          <a:xfrm>
            <a:off x="5414634" y="8691983"/>
            <a:ext cx="14468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7030A0"/>
                </a:solidFill>
              </a:rPr>
              <a:t>©2022</a:t>
            </a:r>
          </a:p>
        </p:txBody>
      </p:sp>
      <p:pic>
        <p:nvPicPr>
          <p:cNvPr id="4" name="Picture 3" descr="A purple text on a white background&#10;&#10;AI-generated content may be incorrect.">
            <a:extLst>
              <a:ext uri="{FF2B5EF4-FFF2-40B4-BE49-F238E27FC236}">
                <a16:creationId xmlns:a16="http://schemas.microsoft.com/office/drawing/2014/main" id="{3C7348A0-C013-547B-141F-5B43D59A82C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14634" y="8383957"/>
            <a:ext cx="1110343" cy="410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82952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10994737-E48D-57DC-9AF3-FDF0C5EE7C17}"/>
              </a:ext>
            </a:extLst>
          </p:cNvPr>
          <p:cNvSpPr/>
          <p:nvPr/>
        </p:nvSpPr>
        <p:spPr>
          <a:xfrm>
            <a:off x="90054" y="83127"/>
            <a:ext cx="6677891" cy="8977745"/>
          </a:xfrm>
          <a:prstGeom prst="roundRect">
            <a:avLst>
              <a:gd name="adj" fmla="val 3640"/>
            </a:avLst>
          </a:pr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76205AB-0919-43DE-0A8C-B0526378EBC6}"/>
              </a:ext>
            </a:extLst>
          </p:cNvPr>
          <p:cNvSpPr txBox="1"/>
          <p:nvPr/>
        </p:nvSpPr>
        <p:spPr>
          <a:xfrm>
            <a:off x="304800" y="249382"/>
            <a:ext cx="617912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Segoe Print" panose="02000800000000000000" pitchFamily="2" charset="0"/>
              </a:rPr>
              <a:t>I can practice:</a:t>
            </a:r>
          </a:p>
          <a:p>
            <a:endParaRPr lang="en-US" sz="1400" dirty="0">
              <a:latin typeface="Segoe Print" panose="02000800000000000000" pitchFamily="2" charset="0"/>
            </a:endParaRPr>
          </a:p>
          <a:p>
            <a:endParaRPr lang="en-US" sz="1400" dirty="0">
              <a:latin typeface="Segoe Print" panose="02000800000000000000" pitchFamily="2" charset="0"/>
            </a:endParaRPr>
          </a:p>
          <a:p>
            <a:endParaRPr lang="en-US" sz="1400" dirty="0">
              <a:latin typeface="Segoe Print" panose="02000800000000000000" pitchFamily="2" charset="0"/>
            </a:endParaRPr>
          </a:p>
          <a:p>
            <a:endParaRPr lang="en-US" sz="1400" dirty="0">
              <a:latin typeface="Segoe Print" panose="02000800000000000000" pitchFamily="2" charset="0"/>
            </a:endParaRPr>
          </a:p>
          <a:p>
            <a:endParaRPr lang="en-US" sz="1400" dirty="0">
              <a:latin typeface="Segoe Print" panose="02000800000000000000" pitchFamily="2" charset="0"/>
            </a:endParaRPr>
          </a:p>
          <a:p>
            <a:r>
              <a:rPr lang="en-US" sz="1400" dirty="0">
                <a:latin typeface="Segoe Print" panose="02000800000000000000" pitchFamily="2" charset="0"/>
              </a:rPr>
              <a:t>. </a:t>
            </a:r>
          </a:p>
          <a:p>
            <a:endParaRPr lang="en-US" sz="1400" dirty="0">
              <a:latin typeface="Segoe Print" panose="02000800000000000000" pitchFamily="2" charset="0"/>
            </a:endParaRPr>
          </a:p>
          <a:p>
            <a:endParaRPr lang="en-US" sz="1400" dirty="0">
              <a:latin typeface="Segoe Print" panose="02000800000000000000" pitchFamily="2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3FF65BC-B349-41D7-1A5A-7A5CF85C7503}"/>
              </a:ext>
            </a:extLst>
          </p:cNvPr>
          <p:cNvSpPr txBox="1"/>
          <p:nvPr/>
        </p:nvSpPr>
        <p:spPr>
          <a:xfrm>
            <a:off x="5414634" y="8691983"/>
            <a:ext cx="14468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7030A0"/>
                </a:solidFill>
              </a:rPr>
              <a:t>©2022</a:t>
            </a:r>
          </a:p>
        </p:txBody>
      </p:sp>
      <p:pic>
        <p:nvPicPr>
          <p:cNvPr id="8" name="Picture 7" descr="A picture containing shape&#10;&#10;Description automatically generated">
            <a:extLst>
              <a:ext uri="{FF2B5EF4-FFF2-40B4-BE49-F238E27FC236}">
                <a16:creationId xmlns:a16="http://schemas.microsoft.com/office/drawing/2014/main" id="{08EF41DE-C19E-F695-E6D3-BCD74600E8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8349" y="655199"/>
            <a:ext cx="5321300" cy="7035800"/>
          </a:xfrm>
          <a:prstGeom prst="rect">
            <a:avLst/>
          </a:prstGeom>
        </p:spPr>
      </p:pic>
      <p:pic>
        <p:nvPicPr>
          <p:cNvPr id="4" name="Picture 3" descr="A purple text on a white background&#10;&#10;AI-generated content may be incorrect.">
            <a:extLst>
              <a:ext uri="{FF2B5EF4-FFF2-40B4-BE49-F238E27FC236}">
                <a16:creationId xmlns:a16="http://schemas.microsoft.com/office/drawing/2014/main" id="{7DF4180C-40A9-D059-E016-D12DF16FBA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14634" y="8383957"/>
            <a:ext cx="1110343" cy="410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82029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37AE8CD0-E233-7F41-8BDF-E1FC9063BF6E}" vid="{A311C52B-7B24-C94A-9213-9607DF31B3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</TotalTime>
  <Words>308</Words>
  <Application>Microsoft Macintosh PowerPoint</Application>
  <PresentationFormat>On-screen Show (4:3)</PresentationFormat>
  <Paragraphs>72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Segoe Print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Lynn McCann</dc:creator>
  <cp:lastModifiedBy>Lynn McCann</cp:lastModifiedBy>
  <cp:revision>3</cp:revision>
  <dcterms:created xsi:type="dcterms:W3CDTF">2022-06-12T13:21:36Z</dcterms:created>
  <dcterms:modified xsi:type="dcterms:W3CDTF">2025-08-01T14:48:31Z</dcterms:modified>
</cp:coreProperties>
</file>