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892"/>
    <p:restoredTop sz="96197"/>
  </p:normalViewPr>
  <p:slideViewPr>
    <p:cSldViewPr snapToGrid="0" snapToObjects="1">
      <p:cViewPr varScale="1">
        <p:scale>
          <a:sx n="79" d="100"/>
          <a:sy n="79" d="100"/>
        </p:scale>
        <p:origin x="3400" y="5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8000"/>
            </a:lvl1pPr>
          </a:lstStyle>
          <a:p>
            <a:r>
              <a:rPr lang="en-GB"/>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E0D7891-BC57-0B4C-ABE7-42A2D0B1A727}" type="datetimeFigureOut">
              <a:rPr lang="en-US" smtClean="0"/>
              <a:t>8/1/25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25128-AE88-0646-9579-6B22A68FEDD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E0D7891-BC57-0B4C-ABE7-42A2D0B1A727}" type="datetimeFigureOut">
              <a:rPr lang="en-US" smtClean="0"/>
              <a:t>8/1/25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25128-AE88-0646-9579-6B22A68FEDD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E0D7891-BC57-0B4C-ABE7-42A2D0B1A727}" type="datetimeFigureOut">
              <a:rPr lang="en-US" smtClean="0"/>
              <a:t>8/1/25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25128-AE88-0646-9579-6B22A68FEDD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E0D7891-BC57-0B4C-ABE7-42A2D0B1A727}" type="datetimeFigureOut">
              <a:rPr lang="en-US" smtClean="0"/>
              <a:t>8/1/25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25128-AE88-0646-9579-6B22A68FEDD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8000"/>
            </a:lvl1pPr>
          </a:lstStyle>
          <a:p>
            <a:r>
              <a:rPr lang="en-GB"/>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E0D7891-BC57-0B4C-ABE7-42A2D0B1A727}" type="datetimeFigureOut">
              <a:rPr lang="en-US" smtClean="0"/>
              <a:t>8/1/25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25128-AE88-0646-9579-6B22A68FEDD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E0D7891-BC57-0B4C-ABE7-42A2D0B1A727}" type="datetimeFigureOut">
              <a:rPr lang="en-US" smtClean="0"/>
              <a:t>8/1/25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25128-AE88-0646-9579-6B22A68FEDD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GB"/>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GB"/>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E0D7891-BC57-0B4C-ABE7-42A2D0B1A727}" type="datetimeFigureOut">
              <a:rPr lang="en-US" smtClean="0"/>
              <a:t>8/1/25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E25128-AE88-0646-9579-6B22A68FEDD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E0D7891-BC57-0B4C-ABE7-42A2D0B1A727}" type="datetimeFigureOut">
              <a:rPr lang="en-US" smtClean="0"/>
              <a:t>8/1/25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E25128-AE88-0646-9579-6B22A68FEDD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D7891-BC57-0B4C-ABE7-42A2D0B1A727}" type="datetimeFigureOut">
              <a:rPr lang="en-US" smtClean="0"/>
              <a:t>8/1/25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E25128-AE88-0646-9579-6B22A68FEDD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4267"/>
            </a:lvl1pPr>
          </a:lstStyle>
          <a:p>
            <a:r>
              <a:rPr lang="en-GB"/>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GB"/>
              <a:t>Click to edit Master text styles</a:t>
            </a:r>
          </a:p>
        </p:txBody>
      </p:sp>
      <p:sp>
        <p:nvSpPr>
          <p:cNvPr id="5" name="Date Placeholder 4"/>
          <p:cNvSpPr>
            <a:spLocks noGrp="1"/>
          </p:cNvSpPr>
          <p:nvPr>
            <p:ph type="dt" sz="half" idx="10"/>
          </p:nvPr>
        </p:nvSpPr>
        <p:spPr/>
        <p:txBody>
          <a:bodyPr/>
          <a:lstStyle/>
          <a:p>
            <a:fld id="{3E0D7891-BC57-0B4C-ABE7-42A2D0B1A727}" type="datetimeFigureOut">
              <a:rPr lang="en-US" smtClean="0"/>
              <a:t>8/1/25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25128-AE88-0646-9579-6B22A68FEDD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4267"/>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GB"/>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GB"/>
              <a:t>Click to edit Master text styles</a:t>
            </a:r>
          </a:p>
        </p:txBody>
      </p:sp>
      <p:sp>
        <p:nvSpPr>
          <p:cNvPr id="5" name="Date Placeholder 4"/>
          <p:cNvSpPr>
            <a:spLocks noGrp="1"/>
          </p:cNvSpPr>
          <p:nvPr>
            <p:ph type="dt" sz="half" idx="10"/>
          </p:nvPr>
        </p:nvSpPr>
        <p:spPr/>
        <p:txBody>
          <a:bodyPr/>
          <a:lstStyle/>
          <a:p>
            <a:fld id="{3E0D7891-BC57-0B4C-ABE7-42A2D0B1A727}" type="datetimeFigureOut">
              <a:rPr lang="en-US" smtClean="0"/>
              <a:t>8/1/25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25128-AE88-0646-9579-6B22A68FEDD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3E0D7891-BC57-0B4C-ABE7-42A2D0B1A727}" type="datetimeFigureOut">
              <a:rPr lang="en-US" smtClean="0"/>
              <a:t>8/1/25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EDE25128-AE88-0646-9579-6B22A68FEDD9}" type="slidenum">
              <a:rPr lang="en-US" smtClean="0"/>
              <a:t>‹#›</a:t>
            </a:fld>
            <a:endParaRPr lang="en-US"/>
          </a:p>
        </p:txBody>
      </p:sp>
    </p:spTree>
    <p:extLst>
      <p:ext uri="{BB962C8B-B14F-4D97-AF65-F5344CB8AC3E}">
        <p14:creationId xmlns:p14="http://schemas.microsoft.com/office/powerpoint/2010/main" val="14543229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facebook.com/NRSaundersbooks"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a:extLst>
              <a:ext uri="{FF2B5EF4-FFF2-40B4-BE49-F238E27FC236}">
                <a16:creationId xmlns:a16="http://schemas.microsoft.com/office/drawing/2014/main" id="{FEA615AC-1AFC-F14A-047F-CDFE64C601EC}"/>
              </a:ext>
            </a:extLst>
          </p:cNvPr>
          <p:cNvSpPr/>
          <p:nvPr/>
        </p:nvSpPr>
        <p:spPr>
          <a:xfrm>
            <a:off x="2299855" y="229903"/>
            <a:ext cx="4212730" cy="513483"/>
          </a:xfrm>
          <a:prstGeom prst="roundRect">
            <a:avLst/>
          </a:prstGeom>
          <a:gradFill flip="none" rotWithShape="1">
            <a:gsLst>
              <a:gs pos="0">
                <a:srgbClr val="00B050">
                  <a:tint val="66000"/>
                  <a:satMod val="160000"/>
                </a:srgbClr>
              </a:gs>
              <a:gs pos="50000">
                <a:srgbClr val="00B050">
                  <a:tint val="44500"/>
                  <a:satMod val="160000"/>
                </a:srgbClr>
              </a:gs>
              <a:gs pos="100000">
                <a:srgbClr val="00B050">
                  <a:tint val="23500"/>
                  <a:satMod val="160000"/>
                </a:srgbClr>
              </a:gs>
            </a:gsLst>
            <a:path path="circle">
              <a:fillToRect l="50000" t="50000" r="50000" b="50000"/>
            </a:path>
            <a:tileRect/>
          </a:gra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520E36E-86C4-7CB8-E360-1F4CC431D43B}"/>
              </a:ext>
            </a:extLst>
          </p:cNvPr>
          <p:cNvSpPr txBox="1"/>
          <p:nvPr/>
        </p:nvSpPr>
        <p:spPr>
          <a:xfrm>
            <a:off x="2299855" y="217904"/>
            <a:ext cx="4070395" cy="461665"/>
          </a:xfrm>
          <a:prstGeom prst="rect">
            <a:avLst/>
          </a:prstGeom>
          <a:noFill/>
        </p:spPr>
        <p:txBody>
          <a:bodyPr wrap="square" rtlCol="0">
            <a:spAutoFit/>
          </a:bodyPr>
          <a:lstStyle/>
          <a:p>
            <a:pPr algn="ctr"/>
            <a:r>
              <a:rPr lang="en-US" sz="2400" dirty="0">
                <a:latin typeface="Century Gothic" panose="020B0502020202020204" pitchFamily="34" charset="0"/>
              </a:rPr>
              <a:t>Starting School checklist. </a:t>
            </a:r>
          </a:p>
        </p:txBody>
      </p:sp>
      <p:sp>
        <p:nvSpPr>
          <p:cNvPr id="9" name="TextBox 8">
            <a:extLst>
              <a:ext uri="{FF2B5EF4-FFF2-40B4-BE49-F238E27FC236}">
                <a16:creationId xmlns:a16="http://schemas.microsoft.com/office/drawing/2014/main" id="{DA19ECB4-F7DC-C3B9-1828-0AEAFB8D1EB9}"/>
              </a:ext>
            </a:extLst>
          </p:cNvPr>
          <p:cNvSpPr txBox="1"/>
          <p:nvPr/>
        </p:nvSpPr>
        <p:spPr>
          <a:xfrm>
            <a:off x="5084614" y="8850224"/>
            <a:ext cx="2008913" cy="307777"/>
          </a:xfrm>
          <a:prstGeom prst="rect">
            <a:avLst/>
          </a:prstGeom>
          <a:noFill/>
        </p:spPr>
        <p:txBody>
          <a:bodyPr wrap="square" rtlCol="0">
            <a:spAutoFit/>
          </a:bodyPr>
          <a:lstStyle/>
          <a:p>
            <a:r>
              <a:rPr lang="en-US" sz="1400" dirty="0">
                <a:latin typeface="Dreaming Outloud Script Pro" panose="020F0502020204030204" pitchFamily="34" charset="0"/>
                <a:cs typeface="Dreaming Outloud Script Pro" panose="020F0502020204030204" pitchFamily="34" charset="0"/>
              </a:rPr>
              <a:t>© L McCann 2022</a:t>
            </a:r>
          </a:p>
        </p:txBody>
      </p:sp>
      <p:sp>
        <p:nvSpPr>
          <p:cNvPr id="2" name="Rounded Rectangle 1">
            <a:extLst>
              <a:ext uri="{FF2B5EF4-FFF2-40B4-BE49-F238E27FC236}">
                <a16:creationId xmlns:a16="http://schemas.microsoft.com/office/drawing/2014/main" id="{047D548A-63FE-B1A6-E013-16093FE6EDB9}"/>
              </a:ext>
            </a:extLst>
          </p:cNvPr>
          <p:cNvSpPr/>
          <p:nvPr/>
        </p:nvSpPr>
        <p:spPr>
          <a:xfrm>
            <a:off x="6384129" y="1193880"/>
            <a:ext cx="325576" cy="29961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a:extLst>
              <a:ext uri="{FF2B5EF4-FFF2-40B4-BE49-F238E27FC236}">
                <a16:creationId xmlns:a16="http://schemas.microsoft.com/office/drawing/2014/main" id="{EF4FDF81-11E9-E446-07AE-2FDF6F0A909C}"/>
              </a:ext>
            </a:extLst>
          </p:cNvPr>
          <p:cNvSpPr/>
          <p:nvPr/>
        </p:nvSpPr>
        <p:spPr>
          <a:xfrm>
            <a:off x="6384123" y="1682361"/>
            <a:ext cx="325576" cy="29961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a:extLst>
              <a:ext uri="{FF2B5EF4-FFF2-40B4-BE49-F238E27FC236}">
                <a16:creationId xmlns:a16="http://schemas.microsoft.com/office/drawing/2014/main" id="{57EA74CB-6AA2-5244-D17A-D8CA54371EB7}"/>
              </a:ext>
            </a:extLst>
          </p:cNvPr>
          <p:cNvSpPr/>
          <p:nvPr/>
        </p:nvSpPr>
        <p:spPr>
          <a:xfrm>
            <a:off x="6385375" y="5534836"/>
            <a:ext cx="325576" cy="29961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a:extLst>
              <a:ext uri="{FF2B5EF4-FFF2-40B4-BE49-F238E27FC236}">
                <a16:creationId xmlns:a16="http://schemas.microsoft.com/office/drawing/2014/main" id="{9FCB8E37-C037-C803-41B6-002189F2C89A}"/>
              </a:ext>
            </a:extLst>
          </p:cNvPr>
          <p:cNvSpPr/>
          <p:nvPr/>
        </p:nvSpPr>
        <p:spPr>
          <a:xfrm>
            <a:off x="6377828" y="6009881"/>
            <a:ext cx="325576" cy="29961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a:extLst>
              <a:ext uri="{FF2B5EF4-FFF2-40B4-BE49-F238E27FC236}">
                <a16:creationId xmlns:a16="http://schemas.microsoft.com/office/drawing/2014/main" id="{9F6D4C6D-E3A0-5414-9D7A-B05C6F56FDB0}"/>
              </a:ext>
            </a:extLst>
          </p:cNvPr>
          <p:cNvSpPr/>
          <p:nvPr/>
        </p:nvSpPr>
        <p:spPr>
          <a:xfrm>
            <a:off x="6377828" y="6456425"/>
            <a:ext cx="325576" cy="29961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a:extLst>
              <a:ext uri="{FF2B5EF4-FFF2-40B4-BE49-F238E27FC236}">
                <a16:creationId xmlns:a16="http://schemas.microsoft.com/office/drawing/2014/main" id="{76C8101F-179E-B983-680D-515ED9B6CACD}"/>
              </a:ext>
            </a:extLst>
          </p:cNvPr>
          <p:cNvSpPr/>
          <p:nvPr/>
        </p:nvSpPr>
        <p:spPr>
          <a:xfrm>
            <a:off x="6370250" y="6874942"/>
            <a:ext cx="325576" cy="29961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a:extLst>
              <a:ext uri="{FF2B5EF4-FFF2-40B4-BE49-F238E27FC236}">
                <a16:creationId xmlns:a16="http://schemas.microsoft.com/office/drawing/2014/main" id="{DA09D3B6-2008-0D6A-2928-CE7FD33AA7F1}"/>
              </a:ext>
            </a:extLst>
          </p:cNvPr>
          <p:cNvSpPr/>
          <p:nvPr/>
        </p:nvSpPr>
        <p:spPr>
          <a:xfrm>
            <a:off x="6370250" y="3594370"/>
            <a:ext cx="325576" cy="29961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a:extLst>
              <a:ext uri="{FF2B5EF4-FFF2-40B4-BE49-F238E27FC236}">
                <a16:creationId xmlns:a16="http://schemas.microsoft.com/office/drawing/2014/main" id="{9F7A36B6-5DE5-835D-5760-0E467C451FA0}"/>
              </a:ext>
            </a:extLst>
          </p:cNvPr>
          <p:cNvSpPr/>
          <p:nvPr/>
        </p:nvSpPr>
        <p:spPr>
          <a:xfrm>
            <a:off x="6370250" y="4197371"/>
            <a:ext cx="325576" cy="29961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a:extLst>
              <a:ext uri="{FF2B5EF4-FFF2-40B4-BE49-F238E27FC236}">
                <a16:creationId xmlns:a16="http://schemas.microsoft.com/office/drawing/2014/main" id="{710610C6-033E-4D0C-6318-E2BDE4D76CCD}"/>
              </a:ext>
            </a:extLst>
          </p:cNvPr>
          <p:cNvSpPr/>
          <p:nvPr/>
        </p:nvSpPr>
        <p:spPr>
          <a:xfrm>
            <a:off x="6377840" y="5101728"/>
            <a:ext cx="325576" cy="29961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a:extLst>
              <a:ext uri="{FF2B5EF4-FFF2-40B4-BE49-F238E27FC236}">
                <a16:creationId xmlns:a16="http://schemas.microsoft.com/office/drawing/2014/main" id="{6ED17E1F-F433-BF2A-68BE-A553E7454418}"/>
              </a:ext>
            </a:extLst>
          </p:cNvPr>
          <p:cNvSpPr/>
          <p:nvPr/>
        </p:nvSpPr>
        <p:spPr>
          <a:xfrm>
            <a:off x="6377828" y="2087786"/>
            <a:ext cx="325576" cy="29961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19">
            <a:extLst>
              <a:ext uri="{FF2B5EF4-FFF2-40B4-BE49-F238E27FC236}">
                <a16:creationId xmlns:a16="http://schemas.microsoft.com/office/drawing/2014/main" id="{D030D72F-62D6-1BD5-77EB-615DD116C982}"/>
              </a:ext>
            </a:extLst>
          </p:cNvPr>
          <p:cNvSpPr/>
          <p:nvPr/>
        </p:nvSpPr>
        <p:spPr>
          <a:xfrm>
            <a:off x="6377828" y="2562831"/>
            <a:ext cx="325576" cy="29961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a:extLst>
              <a:ext uri="{FF2B5EF4-FFF2-40B4-BE49-F238E27FC236}">
                <a16:creationId xmlns:a16="http://schemas.microsoft.com/office/drawing/2014/main" id="{14316BFA-80D0-EE8D-C936-2C1D476FB3FB}"/>
              </a:ext>
            </a:extLst>
          </p:cNvPr>
          <p:cNvSpPr/>
          <p:nvPr/>
        </p:nvSpPr>
        <p:spPr>
          <a:xfrm>
            <a:off x="6377828" y="3051378"/>
            <a:ext cx="325576" cy="29961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33A4C7DC-3CA0-54DA-D235-3E07770EB3E1}"/>
              </a:ext>
            </a:extLst>
          </p:cNvPr>
          <p:cNvSpPr txBox="1"/>
          <p:nvPr/>
        </p:nvSpPr>
        <p:spPr>
          <a:xfrm>
            <a:off x="297226" y="940366"/>
            <a:ext cx="5951165" cy="8063746"/>
          </a:xfrm>
          <a:prstGeom prst="rect">
            <a:avLst/>
          </a:prstGeom>
          <a:noFill/>
        </p:spPr>
        <p:txBody>
          <a:bodyPr wrap="square" rtlCol="0">
            <a:spAutoFit/>
          </a:bodyPr>
          <a:lstStyle/>
          <a:p>
            <a:pPr lvl="0" defTabSz="1219170">
              <a:defRPr/>
            </a:pPr>
            <a:r>
              <a:rPr lang="en-GB" sz="1400" b="1" dirty="0">
                <a:solidFill>
                  <a:srgbClr val="000000"/>
                </a:solidFill>
                <a:latin typeface="Century Gothic" panose="020B0502020202020204" pitchFamily="34" charset="0"/>
                <a:ea typeface="Roboto" panose="02000000000000000000" pitchFamily="2" charset="0"/>
              </a:rPr>
              <a:t>Parents</a:t>
            </a:r>
          </a:p>
          <a:p>
            <a:pPr marL="342900" indent="-342900" defTabSz="1219170">
              <a:buFont typeface="+mj-lt"/>
              <a:buAutoNum type="arabicPeriod"/>
              <a:defRPr/>
            </a:pPr>
            <a:r>
              <a:rPr lang="en-GB" sz="1400" dirty="0">
                <a:solidFill>
                  <a:srgbClr val="000000"/>
                </a:solidFill>
                <a:latin typeface="Century Gothic" panose="020B0502020202020204" pitchFamily="34" charset="0"/>
              </a:rPr>
              <a:t>Visual Calendar – colour coded with school days and home days. </a:t>
            </a:r>
            <a:endParaRPr lang="en-GB" sz="1400" dirty="0">
              <a:solidFill>
                <a:srgbClr val="000000"/>
              </a:solidFill>
              <a:latin typeface="Century Gothic" panose="020B0502020202020204" pitchFamily="34" charset="0"/>
              <a:cs typeface="Cavolini" panose="03000502040302020204" pitchFamily="66" charset="0"/>
            </a:endParaRPr>
          </a:p>
          <a:p>
            <a:pPr marL="342900" lvl="0" indent="-342900" defTabSz="1219170">
              <a:buFont typeface="+mj-lt"/>
              <a:buAutoNum type="arabicPeriod"/>
              <a:defRPr/>
            </a:pPr>
            <a:r>
              <a:rPr lang="en-GB" sz="1400" dirty="0">
                <a:solidFill>
                  <a:srgbClr val="000000"/>
                </a:solidFill>
                <a:latin typeface="Century Gothic" panose="020B0502020202020204" pitchFamily="34" charset="0"/>
              </a:rPr>
              <a:t>Story books about going to school chosen for your child.        </a:t>
            </a:r>
            <a:r>
              <a:rPr lang="en-GB" sz="1400" dirty="0" err="1">
                <a:solidFill>
                  <a:srgbClr val="000000"/>
                </a:solidFill>
                <a:latin typeface="Century Gothic" panose="020B0502020202020204" pitchFamily="34" charset="0"/>
              </a:rPr>
              <a:t>Eg.</a:t>
            </a:r>
            <a:r>
              <a:rPr lang="en-GB" sz="1400" dirty="0">
                <a:solidFill>
                  <a:srgbClr val="000000"/>
                </a:solidFill>
                <a:latin typeface="Century Gothic" panose="020B0502020202020204" pitchFamily="34" charset="0"/>
              </a:rPr>
              <a:t> </a:t>
            </a:r>
            <a:r>
              <a:rPr lang="en-GB" sz="1400" dirty="0">
                <a:solidFill>
                  <a:srgbClr val="000000"/>
                </a:solidFill>
                <a:latin typeface="Century Gothic" panose="020B0502020202020204" pitchFamily="34" charset="0"/>
                <a:hlinkClick r:id="rId2"/>
              </a:rPr>
              <a:t>https://www.facebook.com/NRSaundersbooks</a:t>
            </a:r>
            <a:r>
              <a:rPr lang="en-GB" sz="1400" dirty="0">
                <a:solidFill>
                  <a:srgbClr val="000000"/>
                </a:solidFill>
                <a:latin typeface="Century Gothic" panose="020B0502020202020204" pitchFamily="34" charset="0"/>
              </a:rPr>
              <a:t> </a:t>
            </a:r>
            <a:endParaRPr lang="en-GB" sz="1400" dirty="0">
              <a:solidFill>
                <a:srgbClr val="000000"/>
              </a:solidFill>
              <a:latin typeface="Century Gothic" panose="020B0502020202020204" pitchFamily="34" charset="0"/>
              <a:cs typeface="Cavolini" panose="03000502040302020204" pitchFamily="66" charset="0"/>
            </a:endParaRPr>
          </a:p>
          <a:p>
            <a:pPr marL="342900" indent="-342900" defTabSz="1219170">
              <a:buFont typeface="+mj-lt"/>
              <a:buAutoNum type="arabicPeriod"/>
              <a:defRPr/>
            </a:pPr>
            <a:r>
              <a:rPr lang="en-GB" sz="1400" dirty="0">
                <a:solidFill>
                  <a:srgbClr val="000000"/>
                </a:solidFill>
                <a:latin typeface="Century Gothic" panose="020B0502020202020204" pitchFamily="34" charset="0"/>
              </a:rPr>
              <a:t>Daily visual timetable (home and school) Getting ready in the morning and your evening routine too. </a:t>
            </a:r>
            <a:endParaRPr lang="en-GB" sz="1400" dirty="0">
              <a:solidFill>
                <a:srgbClr val="000000"/>
              </a:solidFill>
              <a:latin typeface="Century Gothic" panose="020B0502020202020204" pitchFamily="34" charset="0"/>
              <a:cs typeface="Cavolini" panose="03000502040302020204" pitchFamily="66" charset="0"/>
            </a:endParaRPr>
          </a:p>
          <a:p>
            <a:pPr marL="342900" indent="-342900" defTabSz="1219170">
              <a:buFont typeface="+mj-lt"/>
              <a:buAutoNum type="arabicPeriod"/>
              <a:defRPr/>
            </a:pPr>
            <a:r>
              <a:rPr lang="en-GB" sz="1400" dirty="0">
                <a:solidFill>
                  <a:srgbClr val="000000"/>
                </a:solidFill>
                <a:latin typeface="Century Gothic" panose="020B0502020202020204" pitchFamily="34" charset="0"/>
              </a:rPr>
              <a:t>Buy uniform early, check for sensory issues and practice wearing it.   Same with PE kit (or devise comfy alternatives). </a:t>
            </a:r>
            <a:endParaRPr lang="en-GB" sz="1400" dirty="0">
              <a:solidFill>
                <a:srgbClr val="000000"/>
              </a:solidFill>
              <a:latin typeface="Century Gothic" panose="020B0502020202020204" pitchFamily="34" charset="0"/>
              <a:cs typeface="Cavolini" panose="03000502040302020204" pitchFamily="66" charset="0"/>
            </a:endParaRPr>
          </a:p>
          <a:p>
            <a:pPr marL="342900" indent="-342900" defTabSz="1219170">
              <a:buFont typeface="+mj-lt"/>
              <a:buAutoNum type="arabicPeriod"/>
              <a:defRPr/>
            </a:pPr>
            <a:r>
              <a:rPr lang="en-GB" sz="1400" dirty="0">
                <a:solidFill>
                  <a:srgbClr val="000000"/>
                </a:solidFill>
                <a:latin typeface="Century Gothic" panose="020B0502020202020204" pitchFamily="34" charset="0"/>
              </a:rPr>
              <a:t>Make a choice board of lunch options.  You can get a menu from school or if doing your own take photos of things your child will eat.  Explain sensory issues to school. </a:t>
            </a:r>
            <a:endParaRPr lang="en-GB" sz="1400" dirty="0">
              <a:solidFill>
                <a:srgbClr val="000000"/>
              </a:solidFill>
              <a:latin typeface="Century Gothic" panose="020B0502020202020204" pitchFamily="34" charset="0"/>
              <a:cs typeface="Cavolini" panose="03000502040302020204" pitchFamily="66" charset="0"/>
            </a:endParaRPr>
          </a:p>
          <a:p>
            <a:pPr marL="342900" indent="-342900" defTabSz="1219170">
              <a:buFont typeface="+mj-lt"/>
              <a:buAutoNum type="arabicPeriod"/>
              <a:defRPr/>
            </a:pPr>
            <a:r>
              <a:rPr lang="en-GB" sz="1400" dirty="0">
                <a:solidFill>
                  <a:srgbClr val="000000"/>
                </a:solidFill>
                <a:latin typeface="Century Gothic" panose="020B0502020202020204" pitchFamily="34" charset="0"/>
              </a:rPr>
              <a:t>See if you can connect with other parents also starting school. See if you can buddy up with someone who will get your child.  Discuss playdates that could work for both. </a:t>
            </a:r>
          </a:p>
          <a:p>
            <a:pPr marL="342900" indent="-342900" defTabSz="1219170">
              <a:buFont typeface="+mj-lt"/>
              <a:buAutoNum type="arabicPeriod"/>
              <a:defRPr/>
            </a:pPr>
            <a:r>
              <a:rPr lang="en-GB" sz="1400" dirty="0">
                <a:solidFill>
                  <a:srgbClr val="000000"/>
                </a:solidFill>
                <a:latin typeface="Century Gothic" panose="020B0502020202020204" pitchFamily="34" charset="0"/>
              </a:rPr>
              <a:t>One page profile – or pupil ‘About Me’ scrapbook made for school.  Include photos of favourite people and interests.</a:t>
            </a:r>
          </a:p>
          <a:p>
            <a:pPr lvl="0" defTabSz="1219170">
              <a:defRPr/>
            </a:pPr>
            <a:endParaRPr lang="en-GB" sz="1400" dirty="0">
              <a:solidFill>
                <a:srgbClr val="000000"/>
              </a:solidFill>
              <a:latin typeface="Century Gothic" panose="020B0502020202020204" pitchFamily="34" charset="0"/>
              <a:ea typeface="Roboto" panose="02000000000000000000" pitchFamily="2" charset="0"/>
            </a:endParaRPr>
          </a:p>
          <a:p>
            <a:pPr lvl="0" defTabSz="1219170">
              <a:defRPr/>
            </a:pPr>
            <a:r>
              <a:rPr lang="en-GB" sz="1400" b="1" dirty="0">
                <a:solidFill>
                  <a:srgbClr val="000000"/>
                </a:solidFill>
                <a:latin typeface="Century Gothic" panose="020B0502020202020204" pitchFamily="34" charset="0"/>
                <a:ea typeface="Roboto" panose="02000000000000000000" pitchFamily="2" charset="0"/>
              </a:rPr>
              <a:t>Teachers</a:t>
            </a:r>
          </a:p>
          <a:p>
            <a:pPr marL="342900" lvl="0" indent="-342900" defTabSz="1219170">
              <a:buFont typeface="+mj-lt"/>
              <a:buAutoNum type="arabicPeriod"/>
              <a:defRPr/>
            </a:pPr>
            <a:r>
              <a:rPr lang="en-GB" sz="1400" dirty="0">
                <a:solidFill>
                  <a:srgbClr val="000000"/>
                </a:solidFill>
                <a:latin typeface="Century Gothic" panose="020B0502020202020204" pitchFamily="34" charset="0"/>
                <a:ea typeface="Roboto" panose="02000000000000000000" pitchFamily="2" charset="0"/>
              </a:rPr>
              <a:t>Meeting between parents, school and transition plan made and communicated to all involved. </a:t>
            </a:r>
          </a:p>
          <a:p>
            <a:pPr marL="342900" indent="-342900" defTabSz="1219170">
              <a:buFont typeface="+mj-lt"/>
              <a:buAutoNum type="arabicPeriod"/>
              <a:defRPr/>
            </a:pPr>
            <a:r>
              <a:rPr lang="en-GB" sz="1400" dirty="0">
                <a:solidFill>
                  <a:srgbClr val="000000"/>
                </a:solidFill>
                <a:latin typeface="Century Gothic" panose="020B0502020202020204" pitchFamily="34" charset="0"/>
              </a:rPr>
              <a:t>School visits planned.  Take photos and video of the setting to watch at home. </a:t>
            </a:r>
          </a:p>
          <a:p>
            <a:pPr marL="342900" indent="-342900" defTabSz="1219170">
              <a:buFont typeface="+mj-lt"/>
              <a:buAutoNum type="arabicPeriod"/>
              <a:defRPr/>
            </a:pPr>
            <a:r>
              <a:rPr lang="en-GB" sz="1400" dirty="0">
                <a:solidFill>
                  <a:srgbClr val="000000"/>
                </a:solidFill>
                <a:latin typeface="Century Gothic" panose="020B0502020202020204" pitchFamily="34" charset="0"/>
                <a:cs typeface="Cavolini" panose="03000502040302020204" pitchFamily="66" charset="0"/>
              </a:rPr>
              <a:t>Home visit – send a ‘introducing me’ photo and schedule. Plan to join child in their activities / communication style. </a:t>
            </a:r>
          </a:p>
          <a:p>
            <a:pPr marL="342900" indent="-342900" defTabSz="1219170">
              <a:buFont typeface="+mj-lt"/>
              <a:buAutoNum type="arabicPeriod"/>
              <a:defRPr/>
            </a:pPr>
            <a:r>
              <a:rPr lang="en-GB" sz="1400" dirty="0">
                <a:solidFill>
                  <a:srgbClr val="000000"/>
                </a:solidFill>
                <a:latin typeface="Century Gothic" panose="020B0502020202020204" pitchFamily="34" charset="0"/>
              </a:rPr>
              <a:t>Home – school diary or communication sheet agreed and prepared. </a:t>
            </a:r>
            <a:endParaRPr lang="en-GB" sz="1400" dirty="0">
              <a:solidFill>
                <a:srgbClr val="000000"/>
              </a:solidFill>
              <a:latin typeface="Century Gothic" panose="020B0502020202020204" pitchFamily="34" charset="0"/>
              <a:cs typeface="Cavolini" panose="03000502040302020204" pitchFamily="66" charset="0"/>
            </a:endParaRPr>
          </a:p>
          <a:p>
            <a:pPr marL="342900" indent="-342900" defTabSz="1219170">
              <a:buFont typeface="+mj-lt"/>
              <a:buAutoNum type="arabicPeriod"/>
              <a:defRPr/>
            </a:pPr>
            <a:r>
              <a:rPr lang="en-GB" sz="1400" dirty="0">
                <a:solidFill>
                  <a:srgbClr val="000000"/>
                </a:solidFill>
                <a:latin typeface="Century Gothic" panose="020B0502020202020204" pitchFamily="34" charset="0"/>
              </a:rPr>
              <a:t>School send first day schedule to home so it can be looked at a few days before they start. </a:t>
            </a:r>
            <a:endParaRPr lang="en-GB" sz="1400" dirty="0">
              <a:solidFill>
                <a:srgbClr val="000000"/>
              </a:solidFill>
              <a:latin typeface="Century Gothic" panose="020B0502020202020204" pitchFamily="34" charset="0"/>
              <a:cs typeface="Cavolini" panose="03000502040302020204" pitchFamily="66" charset="0"/>
            </a:endParaRPr>
          </a:p>
          <a:p>
            <a:pPr marL="342900" indent="-342900" defTabSz="1219170">
              <a:buFont typeface="+mj-lt"/>
              <a:buAutoNum type="arabicPeriod"/>
              <a:defRPr/>
            </a:pPr>
            <a:r>
              <a:rPr lang="en-GB" sz="1400" dirty="0">
                <a:solidFill>
                  <a:srgbClr val="000000"/>
                </a:solidFill>
                <a:latin typeface="Century Gothic" panose="020B0502020202020204" pitchFamily="34" charset="0"/>
              </a:rPr>
              <a:t>Do some research about the SEND process – Early Years SEND / Autism assessments, Graduated Approach etc first.  Pass on any reports from Health Visitors etc.  Ask for training. </a:t>
            </a:r>
          </a:p>
          <a:p>
            <a:pPr marL="342900" indent="-342900" defTabSz="1219170">
              <a:buFont typeface="+mj-lt"/>
              <a:buAutoNum type="arabicPeriod"/>
              <a:defRPr/>
            </a:pPr>
            <a:endParaRPr lang="en-GB" sz="1400" dirty="0">
              <a:solidFill>
                <a:srgbClr val="000000"/>
              </a:solidFill>
              <a:latin typeface="Century Gothic" panose="020B0502020202020204" pitchFamily="34" charset="0"/>
            </a:endParaRPr>
          </a:p>
          <a:p>
            <a:pPr defTabSz="1219170">
              <a:defRPr/>
            </a:pPr>
            <a:r>
              <a:rPr lang="en-GB" sz="1400" b="1" dirty="0">
                <a:solidFill>
                  <a:srgbClr val="000000"/>
                </a:solidFill>
                <a:latin typeface="Century Gothic" panose="020B0502020202020204" pitchFamily="34" charset="0"/>
                <a:cs typeface="Cavolini" panose="03000502040302020204" pitchFamily="66" charset="0"/>
              </a:rPr>
              <a:t>Both</a:t>
            </a:r>
          </a:p>
          <a:p>
            <a:pPr marL="342900" indent="-342900" defTabSz="1219170">
              <a:buFont typeface="+mj-lt"/>
              <a:buAutoNum type="arabicPeriod"/>
              <a:defRPr/>
            </a:pPr>
            <a:r>
              <a:rPr lang="en-GB" sz="1400" dirty="0">
                <a:solidFill>
                  <a:srgbClr val="000000"/>
                </a:solidFill>
                <a:latin typeface="Century Gothic" panose="020B0502020202020204" pitchFamily="34" charset="0"/>
              </a:rPr>
              <a:t>Take a breath.  You’ve made a good start. Your child may take longer to settle in… but you’ve got this! </a:t>
            </a:r>
            <a:endParaRPr lang="en-GB" sz="1400" dirty="0">
              <a:solidFill>
                <a:srgbClr val="000000"/>
              </a:solidFill>
              <a:latin typeface="Century Gothic" panose="020B0502020202020204" pitchFamily="34" charset="0"/>
              <a:cs typeface="Cavolini" panose="03000502040302020204" pitchFamily="66" charset="0"/>
            </a:endParaRPr>
          </a:p>
          <a:p>
            <a:pPr defTabSz="1219170">
              <a:defRPr/>
            </a:pPr>
            <a:endParaRPr lang="en-GB" sz="1400" b="1" dirty="0">
              <a:solidFill>
                <a:srgbClr val="000000"/>
              </a:solidFill>
              <a:latin typeface="Segoe Print" panose="02000800000000000000" pitchFamily="2" charset="0"/>
              <a:cs typeface="Cavolini" panose="03000502040302020204" pitchFamily="66" charset="0"/>
            </a:endParaRPr>
          </a:p>
        </p:txBody>
      </p:sp>
      <p:sp>
        <p:nvSpPr>
          <p:cNvPr id="25" name="Rounded Rectangle 24">
            <a:extLst>
              <a:ext uri="{FF2B5EF4-FFF2-40B4-BE49-F238E27FC236}">
                <a16:creationId xmlns:a16="http://schemas.microsoft.com/office/drawing/2014/main" id="{63EC8F5C-ECC4-6B88-D22D-7D93F457D92D}"/>
              </a:ext>
            </a:extLst>
          </p:cNvPr>
          <p:cNvSpPr/>
          <p:nvPr/>
        </p:nvSpPr>
        <p:spPr>
          <a:xfrm>
            <a:off x="6377828" y="7361707"/>
            <a:ext cx="325576" cy="29961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ounded Rectangle 25">
            <a:extLst>
              <a:ext uri="{FF2B5EF4-FFF2-40B4-BE49-F238E27FC236}">
                <a16:creationId xmlns:a16="http://schemas.microsoft.com/office/drawing/2014/main" id="{F0DF55FD-37CB-03CC-3F99-B113A579C6C0}"/>
              </a:ext>
            </a:extLst>
          </p:cNvPr>
          <p:cNvSpPr/>
          <p:nvPr/>
        </p:nvSpPr>
        <p:spPr>
          <a:xfrm>
            <a:off x="6377828" y="8198480"/>
            <a:ext cx="325576" cy="299610"/>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urple text on a white background&#10;&#10;AI-generated content may be incorrect.">
            <a:extLst>
              <a:ext uri="{FF2B5EF4-FFF2-40B4-BE49-F238E27FC236}">
                <a16:creationId xmlns:a16="http://schemas.microsoft.com/office/drawing/2014/main" id="{49E9C472-349E-B774-B75F-F4EAB80A1BC8}"/>
              </a:ext>
            </a:extLst>
          </p:cNvPr>
          <p:cNvPicPr>
            <a:picLocks noChangeAspect="1"/>
          </p:cNvPicPr>
          <p:nvPr/>
        </p:nvPicPr>
        <p:blipFill>
          <a:blip r:embed="rId3"/>
          <a:stretch>
            <a:fillRect/>
          </a:stretch>
        </p:blipFill>
        <p:spPr>
          <a:xfrm>
            <a:off x="130629" y="19614"/>
            <a:ext cx="1812471" cy="670001"/>
          </a:xfrm>
          <a:prstGeom prst="rect">
            <a:avLst/>
          </a:prstGeom>
        </p:spPr>
      </p:pic>
    </p:spTree>
    <p:extLst>
      <p:ext uri="{BB962C8B-B14F-4D97-AF65-F5344CB8AC3E}">
        <p14:creationId xmlns:p14="http://schemas.microsoft.com/office/powerpoint/2010/main" val="18236486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37AE8CD0-E233-7F41-8BDF-E1FC9063BF6E}" vid="{A311C52B-7B24-C94A-9213-9607DF31B33D}"/>
    </a:ext>
  </a:extLst>
</a:theme>
</file>

<file path=docProps/app.xml><?xml version="1.0" encoding="utf-8"?>
<Properties xmlns="http://schemas.openxmlformats.org/officeDocument/2006/extended-properties" xmlns:vt="http://schemas.openxmlformats.org/officeDocument/2006/docPropsVTypes">
  <Template>Office Theme</Template>
  <TotalTime>2632</TotalTime>
  <Words>322</Words>
  <Application>Microsoft Macintosh PowerPoint</Application>
  <PresentationFormat>On-screen Show (4:3)</PresentationFormat>
  <Paragraphs>21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Century Gothic</vt:lpstr>
      <vt:lpstr>Dreaming Outloud Script Pro</vt:lpstr>
      <vt:lpstr>Segoe Print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Lynn McCann</dc:creator>
  <cp:lastModifiedBy>Lynn McCann</cp:lastModifiedBy>
  <cp:revision>8</cp:revision>
  <dcterms:created xsi:type="dcterms:W3CDTF">2022-04-21T19:33:09Z</dcterms:created>
  <dcterms:modified xsi:type="dcterms:W3CDTF">2025-08-01T14:50:55Z</dcterms:modified>
</cp:coreProperties>
</file>