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3"/>
    <p:restoredTop sz="96197"/>
  </p:normalViewPr>
  <p:slideViewPr>
    <p:cSldViewPr snapToGrid="0" snapToObjects="1">
      <p:cViewPr varScale="1">
        <p:scale>
          <a:sx n="79" d="100"/>
          <a:sy n="79" d="100"/>
        </p:scale>
        <p:origin x="287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2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twinkl.co.uk/resource/t-s-2486-my-one-page-profile-primary-completed-version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FEA615AC-1AFC-F14A-047F-CDFE64C601EC}"/>
              </a:ext>
            </a:extLst>
          </p:cNvPr>
          <p:cNvSpPr/>
          <p:nvPr/>
        </p:nvSpPr>
        <p:spPr>
          <a:xfrm>
            <a:off x="2085090" y="179436"/>
            <a:ext cx="4655127" cy="693949"/>
          </a:xfrm>
          <a:prstGeom prst="round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20E36E-86C4-7CB8-E360-1F4CC431D43B}"/>
              </a:ext>
            </a:extLst>
          </p:cNvPr>
          <p:cNvSpPr txBox="1"/>
          <p:nvPr/>
        </p:nvSpPr>
        <p:spPr>
          <a:xfrm>
            <a:off x="2109352" y="265077"/>
            <a:ext cx="4655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entury Gothic" panose="020B0502020202020204" pitchFamily="34" charset="0"/>
              </a:rPr>
              <a:t>Starting a new class checklist.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19ECB4-F7DC-C3B9-1828-0AEAFB8D1EB9}"/>
              </a:ext>
            </a:extLst>
          </p:cNvPr>
          <p:cNvSpPr txBox="1"/>
          <p:nvPr/>
        </p:nvSpPr>
        <p:spPr>
          <a:xfrm>
            <a:off x="5043051" y="8878923"/>
            <a:ext cx="193964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Dreaming Outloud Script Pro" panose="020F0502020204030204" pitchFamily="34" charset="0"/>
                <a:cs typeface="Dreaming Outloud Script Pro" panose="020F0502020204030204" pitchFamily="34" charset="0"/>
              </a:rPr>
              <a:t>© L McCann 2022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047D548A-63FE-B1A6-E013-16093FE6EDB9}"/>
              </a:ext>
            </a:extLst>
          </p:cNvPr>
          <p:cNvSpPr/>
          <p:nvPr/>
        </p:nvSpPr>
        <p:spPr>
          <a:xfrm>
            <a:off x="6407730" y="1234680"/>
            <a:ext cx="325576" cy="29961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EF4FDF81-11E9-E446-07AE-2FDF6F0A909C}"/>
              </a:ext>
            </a:extLst>
          </p:cNvPr>
          <p:cNvSpPr/>
          <p:nvPr/>
        </p:nvSpPr>
        <p:spPr>
          <a:xfrm>
            <a:off x="6407730" y="1748309"/>
            <a:ext cx="325576" cy="29961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57EA74CB-6AA2-5244-D17A-D8CA54371EB7}"/>
              </a:ext>
            </a:extLst>
          </p:cNvPr>
          <p:cNvSpPr/>
          <p:nvPr/>
        </p:nvSpPr>
        <p:spPr>
          <a:xfrm>
            <a:off x="6380010" y="6126027"/>
            <a:ext cx="325576" cy="29961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FCB8E37-C037-C803-41B6-002189F2C89A}"/>
              </a:ext>
            </a:extLst>
          </p:cNvPr>
          <p:cNvSpPr/>
          <p:nvPr/>
        </p:nvSpPr>
        <p:spPr>
          <a:xfrm>
            <a:off x="6380010" y="6572776"/>
            <a:ext cx="325576" cy="29961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9F6D4C6D-E3A0-5414-9D7A-B05C6F56FDB0}"/>
              </a:ext>
            </a:extLst>
          </p:cNvPr>
          <p:cNvSpPr/>
          <p:nvPr/>
        </p:nvSpPr>
        <p:spPr>
          <a:xfrm>
            <a:off x="6380010" y="7363918"/>
            <a:ext cx="325576" cy="29961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6C8101F-179E-B983-680D-515ED9B6CACD}"/>
              </a:ext>
            </a:extLst>
          </p:cNvPr>
          <p:cNvSpPr/>
          <p:nvPr/>
        </p:nvSpPr>
        <p:spPr>
          <a:xfrm>
            <a:off x="6373083" y="7748568"/>
            <a:ext cx="325576" cy="29961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DA09D3B6-2008-0D6A-2928-CE7FD33AA7F1}"/>
              </a:ext>
            </a:extLst>
          </p:cNvPr>
          <p:cNvSpPr/>
          <p:nvPr/>
        </p:nvSpPr>
        <p:spPr>
          <a:xfrm>
            <a:off x="6386954" y="3948649"/>
            <a:ext cx="325576" cy="29961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F7A36B6-5DE5-835D-5760-0E467C451FA0}"/>
              </a:ext>
            </a:extLst>
          </p:cNvPr>
          <p:cNvSpPr/>
          <p:nvPr/>
        </p:nvSpPr>
        <p:spPr>
          <a:xfrm>
            <a:off x="6380010" y="4525022"/>
            <a:ext cx="325576" cy="29961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4B58DC9F-6668-D61A-293F-18EEAD9A5CA2}"/>
              </a:ext>
            </a:extLst>
          </p:cNvPr>
          <p:cNvSpPr/>
          <p:nvPr/>
        </p:nvSpPr>
        <p:spPr>
          <a:xfrm>
            <a:off x="6380010" y="5094453"/>
            <a:ext cx="325576" cy="29961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710610C6-033E-4D0C-6318-E2BDE4D76CCD}"/>
              </a:ext>
            </a:extLst>
          </p:cNvPr>
          <p:cNvSpPr/>
          <p:nvPr/>
        </p:nvSpPr>
        <p:spPr>
          <a:xfrm>
            <a:off x="6380010" y="5712203"/>
            <a:ext cx="325576" cy="29961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ED17E1F-F433-BF2A-68BE-A553E7454418}"/>
              </a:ext>
            </a:extLst>
          </p:cNvPr>
          <p:cNvSpPr/>
          <p:nvPr/>
        </p:nvSpPr>
        <p:spPr>
          <a:xfrm>
            <a:off x="6373083" y="2300490"/>
            <a:ext cx="325576" cy="29961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D030D72F-62D6-1BD5-77EB-615DD116C982}"/>
              </a:ext>
            </a:extLst>
          </p:cNvPr>
          <p:cNvSpPr/>
          <p:nvPr/>
        </p:nvSpPr>
        <p:spPr>
          <a:xfrm>
            <a:off x="6360959" y="3010017"/>
            <a:ext cx="325576" cy="29961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14316BFA-80D0-EE8D-C936-2C1D476FB3FB}"/>
              </a:ext>
            </a:extLst>
          </p:cNvPr>
          <p:cNvSpPr/>
          <p:nvPr/>
        </p:nvSpPr>
        <p:spPr>
          <a:xfrm>
            <a:off x="6373083" y="7002403"/>
            <a:ext cx="325576" cy="29961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D51522-3ECF-018C-CC01-D484FE79F447}"/>
              </a:ext>
            </a:extLst>
          </p:cNvPr>
          <p:cNvSpPr/>
          <p:nvPr/>
        </p:nvSpPr>
        <p:spPr>
          <a:xfrm>
            <a:off x="171466" y="864810"/>
            <a:ext cx="6135812" cy="8279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Parents</a:t>
            </a:r>
          </a:p>
          <a:p>
            <a:pPr marL="342900" indent="-342900" defTabSz="1219170">
              <a:buFont typeface="+mj-lt"/>
              <a:buAutoNum type="arabicPeriod"/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In holidays parents can use a visual calendar – colour coded with school days and home days. </a:t>
            </a:r>
            <a:endParaRPr lang="en-GB" sz="1400" dirty="0">
              <a:solidFill>
                <a:srgbClr val="000000"/>
              </a:solidFill>
              <a:latin typeface="Century Gothic" panose="020B0502020202020204" pitchFamily="34" charset="0"/>
              <a:cs typeface="Cavolini" panose="03000502040302020204" pitchFamily="66" charset="0"/>
            </a:endParaRPr>
          </a:p>
          <a:p>
            <a:pPr marL="342900" indent="-342900" defTabSz="1219170">
              <a:buFont typeface="+mj-lt"/>
              <a:buAutoNum type="arabicPeriod"/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At home still have a daily visual timetable (home and school) Getting ready in the morning and your evening routine too until re-established. </a:t>
            </a:r>
            <a:endParaRPr lang="en-GB" sz="1400" dirty="0">
              <a:solidFill>
                <a:srgbClr val="000000"/>
              </a:solidFill>
              <a:latin typeface="Century Gothic" panose="020B0502020202020204" pitchFamily="34" charset="0"/>
              <a:cs typeface="Cavolini" panose="03000502040302020204" pitchFamily="66" charset="0"/>
            </a:endParaRPr>
          </a:p>
          <a:p>
            <a:pPr marL="342900" indent="-342900" defTabSz="1219170">
              <a:buFont typeface="+mj-lt"/>
              <a:buAutoNum type="arabicPeriod"/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Buy uniform early, check for sensory issues and practice wearing it.   Same with PE kit (or devise comfy alternatives). </a:t>
            </a:r>
            <a:endParaRPr lang="en-GB" sz="1400" dirty="0">
              <a:solidFill>
                <a:srgbClr val="000000"/>
              </a:solidFill>
              <a:latin typeface="Century Gothic" panose="020B0502020202020204" pitchFamily="34" charset="0"/>
              <a:cs typeface="Cavolini" panose="03000502040302020204" pitchFamily="66" charset="0"/>
            </a:endParaRPr>
          </a:p>
          <a:p>
            <a:pPr marL="342900" lvl="0" indent="-342900" defTabSz="1219170">
              <a:buFont typeface="+mj-lt"/>
              <a:buAutoNum type="arabicPeriod"/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Read my new class booklet if and when child asks about school.  Try to meet new teacher and encourage them. </a:t>
            </a:r>
          </a:p>
          <a:p>
            <a:pPr marL="342900" lvl="0" indent="-342900" defTabSz="1219170">
              <a:buFont typeface="+mj-lt"/>
              <a:buAutoNum type="arabicPeriod"/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Talk positively about school, reassuringly and realistically. Don’t make wild promises! </a:t>
            </a:r>
          </a:p>
          <a:p>
            <a:pPr lvl="0" defTabSz="1219170">
              <a:defRPr/>
            </a:pPr>
            <a:endParaRPr lang="en-GB" sz="14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lvl="0" defTabSz="1219170"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Teachers</a:t>
            </a:r>
          </a:p>
          <a:p>
            <a:pPr marL="342900" lvl="0" indent="-342900" defTabSz="1219170">
              <a:buFont typeface="+mj-lt"/>
              <a:buAutoNum type="arabicPeriod"/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Meeting between parents, school and transition plan made and communicated to all involved.  Encourage parents. </a:t>
            </a:r>
          </a:p>
          <a:p>
            <a:pPr marL="342900" indent="-342900" defTabSz="1219170">
              <a:buFont typeface="+mj-lt"/>
              <a:buAutoNum type="arabicPeriod"/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One page profile made with child and previous teacher and parents – such as from </a:t>
            </a: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  <a:hlinkClick r:id="rId2"/>
              </a:rPr>
              <a:t>https://www.twinkl.co.uk/resource/t-s-2486-my-one-page-profile-primary-completed-version</a:t>
            </a: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endParaRPr lang="en-GB" sz="1400" dirty="0">
              <a:solidFill>
                <a:srgbClr val="000000"/>
              </a:solidFill>
              <a:latin typeface="Century Gothic" panose="020B0502020202020204" pitchFamily="34" charset="0"/>
              <a:cs typeface="Cavolini" panose="03000502040302020204" pitchFamily="66" charset="0"/>
            </a:endParaRPr>
          </a:p>
          <a:p>
            <a:pPr marL="342900" indent="-342900" defTabSz="1219170">
              <a:buFont typeface="+mj-lt"/>
              <a:buAutoNum type="arabicPeriod"/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Check with previous teacher what has worked and what advice or specialist support has been in place.  Discuss with SENCO about plans for the new school year. </a:t>
            </a:r>
            <a:endParaRPr lang="en-GB" sz="1400" dirty="0">
              <a:solidFill>
                <a:srgbClr val="000000"/>
              </a:solidFill>
              <a:latin typeface="Century Gothic" panose="020B0502020202020204" pitchFamily="34" charset="0"/>
              <a:cs typeface="Cavolini" panose="03000502040302020204" pitchFamily="66" charset="0"/>
            </a:endParaRPr>
          </a:p>
          <a:p>
            <a:pPr marL="342900" indent="-342900" defTabSz="1219170">
              <a:buFont typeface="+mj-lt"/>
              <a:buAutoNum type="arabicPeriod"/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Class visits planned and child is familiar with it.  Take photos and of the new classroom and email to parents.  </a:t>
            </a:r>
            <a:endParaRPr lang="en-GB" sz="1400" dirty="0">
              <a:solidFill>
                <a:srgbClr val="000000"/>
              </a:solidFill>
              <a:latin typeface="Century Gothic" panose="020B0502020202020204" pitchFamily="34" charset="0"/>
              <a:cs typeface="Cavolini" panose="03000502040302020204" pitchFamily="66" charset="0"/>
            </a:endParaRPr>
          </a:p>
          <a:p>
            <a:pPr marL="342900" indent="-342900" defTabSz="1219170">
              <a:buFont typeface="+mj-lt"/>
              <a:buAutoNum type="arabicPeriod"/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Home – school diary or communication sheet agreed and prepared. </a:t>
            </a:r>
            <a:endParaRPr lang="en-GB" sz="1400" dirty="0">
              <a:solidFill>
                <a:srgbClr val="000000"/>
              </a:solidFill>
              <a:latin typeface="Century Gothic" panose="020B0502020202020204" pitchFamily="34" charset="0"/>
              <a:cs typeface="Cavolini" panose="03000502040302020204" pitchFamily="66" charset="0"/>
            </a:endParaRPr>
          </a:p>
          <a:p>
            <a:pPr marL="342900" indent="-342900" defTabSz="1219170">
              <a:buFont typeface="+mj-lt"/>
              <a:buAutoNum type="arabicPeriod"/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Send first day schedule to parents so it can be looked at a few days before they start. </a:t>
            </a:r>
            <a:endParaRPr lang="en-GB" sz="1400" dirty="0">
              <a:solidFill>
                <a:srgbClr val="000000"/>
              </a:solidFill>
              <a:latin typeface="Century Gothic" panose="020B0502020202020204" pitchFamily="34" charset="0"/>
              <a:cs typeface="Cavolini" panose="03000502040302020204" pitchFamily="66" charset="0"/>
            </a:endParaRPr>
          </a:p>
          <a:p>
            <a:pPr marL="342900" indent="-342900" defTabSz="1219170">
              <a:buFont typeface="+mj-lt"/>
              <a:buAutoNum type="arabicPeriod"/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Read previous documentation and any EHCP but focus on getting to know and teach the child yourself. </a:t>
            </a:r>
            <a:endParaRPr lang="en-GB" sz="1400" dirty="0">
              <a:solidFill>
                <a:srgbClr val="000000"/>
              </a:solidFill>
              <a:latin typeface="Century Gothic" panose="020B0502020202020204" pitchFamily="34" charset="0"/>
              <a:cs typeface="Cavolini" panose="03000502040302020204" pitchFamily="66" charset="0"/>
            </a:endParaRPr>
          </a:p>
          <a:p>
            <a:pPr marL="342900" indent="-342900" defTabSz="1219170">
              <a:buFont typeface="+mj-lt"/>
              <a:buAutoNum type="arabicPeriod"/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  <a:cs typeface="Cavolini" panose="03000502040302020204" pitchFamily="66" charset="0"/>
              </a:rPr>
              <a:t>Child is able to have a say in where they will sit, who with and what visuals or sensory supports they would like.</a:t>
            </a:r>
          </a:p>
          <a:p>
            <a:pPr marL="342900" indent="-342900" defTabSz="1219170">
              <a:buFont typeface="+mj-lt"/>
              <a:buAutoNum type="arabicPeriod"/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Do some research about the SEND process – Autism based assessments, Graduated Approach etc first.  </a:t>
            </a:r>
          </a:p>
          <a:p>
            <a:pPr defTabSz="1219170">
              <a:defRPr/>
            </a:pPr>
            <a:endParaRPr lang="en-GB" sz="1400" dirty="0">
              <a:solidFill>
                <a:srgbClr val="000000"/>
              </a:solidFill>
              <a:latin typeface="Century Gothic" panose="020B0502020202020204" pitchFamily="34" charset="0"/>
              <a:cs typeface="Cavolini" panose="03000502040302020204" pitchFamily="66" charset="0"/>
            </a:endParaRPr>
          </a:p>
          <a:p>
            <a:pPr defTabSz="1219170">
              <a:defRPr/>
            </a:pPr>
            <a:r>
              <a:rPr lang="en-GB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Take a breath.  You’ve made a good start. An autistic  child may take longer to settle in… but you’ve got this! </a:t>
            </a:r>
            <a:endParaRPr lang="en-GB" sz="1400" dirty="0">
              <a:solidFill>
                <a:srgbClr val="000000"/>
              </a:solidFill>
              <a:latin typeface="Century Gothic" panose="020B0502020202020204" pitchFamily="34" charset="0"/>
              <a:cs typeface="Cavolini" panose="03000502040302020204" pitchFamily="66" charset="0"/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F25B033B-BB85-7352-FA8D-D0154B499216}"/>
              </a:ext>
            </a:extLst>
          </p:cNvPr>
          <p:cNvSpPr/>
          <p:nvPr/>
        </p:nvSpPr>
        <p:spPr>
          <a:xfrm>
            <a:off x="6373083" y="8382799"/>
            <a:ext cx="325576" cy="29961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urple text on a white background&#10;&#10;AI-generated content may be incorrect.">
            <a:extLst>
              <a:ext uri="{FF2B5EF4-FFF2-40B4-BE49-F238E27FC236}">
                <a16:creationId xmlns:a16="http://schemas.microsoft.com/office/drawing/2014/main" id="{362A1307-2A0F-2ABA-960C-F2BCDD03F0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5" y="0"/>
            <a:ext cx="1965966" cy="726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648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7AE8CD0-E233-7F41-8BDF-E1FC9063BF6E}" vid="{A311C52B-7B24-C94A-9213-9607DF31B3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2632</TotalTime>
  <Words>327</Words>
  <Application>Microsoft Macintosh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Dreaming Outloud Script 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Lynn McCann</dc:creator>
  <cp:lastModifiedBy>Lynn McCann</cp:lastModifiedBy>
  <cp:revision>7</cp:revision>
  <dcterms:created xsi:type="dcterms:W3CDTF">2022-04-21T19:33:09Z</dcterms:created>
  <dcterms:modified xsi:type="dcterms:W3CDTF">2025-08-01T14:53:08Z</dcterms:modified>
</cp:coreProperties>
</file>